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7"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79536" autoAdjust="0"/>
  </p:normalViewPr>
  <p:slideViewPr>
    <p:cSldViewPr snapToGrid="0">
      <p:cViewPr varScale="1">
        <p:scale>
          <a:sx n="96" d="100"/>
          <a:sy n="96" d="100"/>
        </p:scale>
        <p:origin x="144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6/27/2024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6/27/2024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6/27/2024 10:40 AM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41.xml"/><Relationship Id="rId16" Type="http://schemas.openxmlformats.org/officeDocument/2006/relationships/image" Target="../media/image65.pn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5.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ExtraBold"/>
                <a:ea typeface="Open Sans ExtraBold"/>
                <a:cs typeface="Open Sans ExtraBold"/>
              </a:rPr>
              <a:t>Works with</a:t>
            </a:r>
            <a:r>
              <a:rPr kumimoji="0" lang="en-US" sz="2000" b="1" i="0" u="none" strike="noStrike" kern="0" cap="none" spc="0" normalizeH="0" noProof="0">
                <a:ln w="3175">
                  <a:noFill/>
                </a:ln>
                <a:solidFill>
                  <a:srgbClr val="FFFFFF"/>
                </a:solidFill>
                <a:effectLst/>
                <a:uLnTx/>
                <a:uFillTx/>
                <a:latin typeface="Open Sans ExtraBold"/>
                <a:ea typeface="Open Sans ExtraBold"/>
                <a:cs typeface="Open Sans ExtraBold"/>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ExtraBold"/>
              <a:ea typeface="Open Sans ExtraBold"/>
              <a:cs typeface="Open Sans ExtraBold"/>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AD4BA542-A08F-D689-DA47-B12F21E30498}"/>
              </a:ext>
            </a:extLst>
          </p:cNvPr>
          <p:cNvSpPr txBox="1"/>
          <p:nvPr/>
        </p:nvSpPr>
        <p:spPr>
          <a:xfrm>
            <a:off x="2120900" y="443190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dirty="0">
                <a:latin typeface="Malgun Gothic" panose="020B0503020000020004" pitchFamily="34" charset="-127"/>
                <a:ea typeface="Malgun Gothic" panose="020B0503020000020004" pitchFamily="34" charset="-127"/>
                <a:cs typeface="Open Sans ExtraBold"/>
              </a:rPr>
              <a:t>모든 경우의 애플리케이션 스케일링에 대응하고 성장합니다</a:t>
            </a:r>
            <a:r>
              <a:rPr kumimoji="0" lang="en-US" sz="2000" u="none" strike="noStrike" kern="0" cap="none" spc="0" normalizeH="0" noProof="0" dirty="0">
                <a:ln w="3175">
                  <a:noFill/>
                </a:ln>
                <a:solidFill>
                  <a:srgbClr val="FFFFFF"/>
                </a:solidFill>
                <a:effectLst/>
                <a:uLnTx/>
                <a:uFillTx/>
                <a:latin typeface="Malgun Gothic" panose="020B0503020000020004" pitchFamily="34" charset="-127"/>
                <a:ea typeface="Malgun Gothic" panose="020B0503020000020004" pitchFamily="34" charset="-127"/>
                <a:cs typeface="Open Sans ExtraBold"/>
              </a:rPr>
              <a:t>!</a:t>
            </a:r>
            <a:endParaRPr kumimoji="0" lang="en-US" sz="20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cs typeface="Open Sans ExtraBold"/>
            </a:endParaRP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7.40741E-7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530696"/>
            <a:chOff x="1848518" y="3301038"/>
            <a:chExt cx="6329573" cy="1530696"/>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530696"/>
              <a:chOff x="1848518" y="3301038"/>
              <a:chExt cx="6329573"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Observability</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관측용이성</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Resiliency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회복탄력성</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Health Checks</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헬스체크</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dirty="0">
                <a:latin typeface="Malgun Gothic" panose="020B0503020000020004" pitchFamily="34" charset="-127"/>
                <a:ea typeface="Malgun Gothic" panose="020B0503020000020004" pitchFamily="34" charset="-127"/>
              </a:rPr>
              <a:t>Observability</a:t>
            </a:r>
            <a:r>
              <a:rPr lang="ko-KR" altLang="en-US" sz="2400" dirty="0">
                <a:latin typeface="Malgun Gothic" panose="020B0503020000020004" pitchFamily="34" charset="-127"/>
                <a:ea typeface="Malgun Gothic" panose="020B0503020000020004" pitchFamily="34" charset="-127"/>
              </a:rPr>
              <a:t> </a:t>
            </a:r>
            <a:r>
              <a:rPr lang="en-US" altLang="ko-KR" sz="2400" dirty="0">
                <a:latin typeface="Malgun Gothic" panose="020B0503020000020004" pitchFamily="34" charset="-127"/>
                <a:ea typeface="Malgun Gothic" panose="020B0503020000020004" pitchFamily="34" charset="-127"/>
              </a:rPr>
              <a:t>|</a:t>
            </a:r>
            <a:r>
              <a:rPr lang="ko-KR" altLang="en-US" sz="2400" dirty="0">
                <a:latin typeface="Malgun Gothic" panose="020B0503020000020004" pitchFamily="34" charset="-127"/>
                <a:ea typeface="Malgun Gothic" panose="020B0503020000020004" pitchFamily="34" charset="-127"/>
              </a:rPr>
              <a:t> 관측용이성</a:t>
            </a:r>
            <a:endPar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Observability</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a:t>
            </a:r>
            <a:r>
              <a:rPr kumimoji="0" lang="en-US" altLang="ko-KR"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관측용이성</a:t>
            </a:r>
            <a:endPar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ko-KR" altLang="en-US" sz="2000" b="0" dirty="0">
                <a:latin typeface="Malgun Gothic" panose="020B0503020000020004" pitchFamily="34" charset="-127"/>
                <a:ea typeface="Malgun Gothic" panose="020B0503020000020004" pitchFamily="34" charset="-127"/>
              </a:rPr>
              <a:t>학습자료</a:t>
            </a:r>
            <a:endParaRPr lang="en-US" sz="2000" b="0" dirty="0">
              <a:latin typeface="Malgun Gothic" panose="020B0503020000020004" pitchFamily="34" charset="-127"/>
              <a:ea typeface="Malgun Gothic" panose="020B0503020000020004" pitchFamily="34" charset="-127"/>
            </a:endParaRP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ko-KR" altLang="en-US" sz="2000" b="0" dirty="0">
                <a:latin typeface="Malgun Gothic" panose="020B0503020000020004" pitchFamily="34" charset="-127"/>
                <a:ea typeface="Malgun Gothic" panose="020B0503020000020004" pitchFamily="34" charset="-127"/>
              </a:rPr>
              <a:t>워크샵 </a:t>
            </a:r>
            <a:r>
              <a:rPr lang="ko-KR" altLang="en-US" sz="2000" b="0" dirty="0" err="1">
                <a:latin typeface="Malgun Gothic" panose="020B0503020000020004" pitchFamily="34" charset="-127"/>
                <a:ea typeface="Malgun Gothic" panose="020B0503020000020004" pitchFamily="34" charset="-127"/>
              </a:rPr>
              <a:t>리포지토리</a:t>
            </a:r>
            <a:endParaRPr lang="en-US" sz="2000" b="0" dirty="0">
              <a:latin typeface="Malgun Gothic" panose="020B0503020000020004" pitchFamily="34" charset="-127"/>
              <a:ea typeface="Malgun Gothic" panose="020B0503020000020004" pitchFamily="34" charset="-127"/>
            </a:endParaRP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Resiliency</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a:t>
            </a:r>
            <a:r>
              <a:rPr kumimoji="0" lang="en-US" altLang="ko-KR"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a:t>
            </a:r>
            <a:r>
              <a:rPr lang="ko-KR" altLang="en-US" sz="2400" dirty="0">
                <a:latin typeface="Malgun Gothic" panose="020B0503020000020004" pitchFamily="34" charset="-127"/>
                <a:ea typeface="Malgun Gothic" panose="020B0503020000020004" pitchFamily="34" charset="-127"/>
              </a:rPr>
              <a:t> 회복탄력성</a:t>
            </a:r>
            <a:endPar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Health Checks</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a:t>
            </a:r>
            <a:r>
              <a:rPr kumimoji="0" lang="en-US" altLang="ko-KR"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헬스체크</a:t>
            </a:r>
            <a:endPar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57138"/>
            <a:ext cx="2753303" cy="3033496"/>
            <a:chOff x="1702889" y="2857062"/>
            <a:chExt cx="2753662" cy="3033890"/>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10268"/>
              <a:ext cx="2753662" cy="492508"/>
              <a:chOff x="1129818" y="3755704"/>
              <a:chExt cx="2753662" cy="492508"/>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755704"/>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Malgun Gothic" panose="020B0503020000020004" pitchFamily="34" charset="-127"/>
                    <a:ea typeface="Malgun Gothic" panose="020B0503020000020004" pitchFamily="34" charset="-127"/>
                    <a:cs typeface="Open Sans SemiBold"/>
                  </a:rPr>
                  <a:t>Metrics</a:t>
                </a:r>
              </a:p>
              <a:p>
                <a:pPr algn="l"/>
                <a:r>
                  <a:rPr lang="ko-KR" altLang="en-US" sz="1600" dirty="0" err="1">
                    <a:latin typeface="Malgun Gothic" panose="020B0503020000020004" pitchFamily="34" charset="-127"/>
                    <a:ea typeface="Malgun Gothic" panose="020B0503020000020004" pitchFamily="34" charset="-127"/>
                    <a:cs typeface="Open Sans SemiBold"/>
                  </a:rPr>
                  <a:t>메트릭</a:t>
                </a:r>
                <a:endParaRPr lang="en-US" sz="1600" dirty="0">
                  <a:latin typeface="Malgun Gothic" panose="020B0503020000020004" pitchFamily="34" charset="-127"/>
                  <a:ea typeface="Malgun Gothic" panose="020B0503020000020004" pitchFamily="34" charset="-127"/>
                  <a:cs typeface="Open Sans SemiBold"/>
                </a:endParaRP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57062"/>
              <a:ext cx="2753662" cy="492508"/>
              <a:chOff x="1129818" y="3099077"/>
              <a:chExt cx="2753662" cy="4925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099077"/>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Malgun Gothic" panose="020B0503020000020004" pitchFamily="34" charset="-127"/>
                    <a:ea typeface="Malgun Gothic" panose="020B0503020000020004" pitchFamily="34" charset="-127"/>
                    <a:cs typeface="Open Sans SemiBold"/>
                  </a:rPr>
                  <a:t>Structured Logs</a:t>
                </a:r>
              </a:p>
              <a:p>
                <a:pPr algn="l"/>
                <a:r>
                  <a:rPr lang="ko-KR" altLang="en-US" sz="1600" dirty="0">
                    <a:latin typeface="Malgun Gothic" panose="020B0503020000020004" pitchFamily="34" charset="-127"/>
                    <a:ea typeface="Malgun Gothic" panose="020B0503020000020004" pitchFamily="34" charset="-127"/>
                    <a:cs typeface="Open Sans SemiBold"/>
                  </a:rPr>
                  <a:t>구조화된 로그</a:t>
                </a:r>
                <a:endParaRPr lang="en-US" sz="1600" dirty="0">
                  <a:latin typeface="Malgun Gothic" panose="020B0503020000020004" pitchFamily="34" charset="-127"/>
                  <a:ea typeface="Malgun Gothic" panose="020B0503020000020004" pitchFamily="34" charset="-127"/>
                  <a:cs typeface="Open Sans SemiBold"/>
                </a:endParaRP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398445"/>
              <a:ext cx="2753662" cy="492507"/>
              <a:chOff x="1129818" y="5096994"/>
              <a:chExt cx="2753662" cy="492507"/>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096994"/>
                <a:ext cx="2163235" cy="492507"/>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Malgun Gothic" panose="020B0503020000020004" pitchFamily="34" charset="-127"/>
                    <a:ea typeface="Malgun Gothic" panose="020B0503020000020004" pitchFamily="34" charset="-127"/>
                    <a:cs typeface="Open Sans SemiBold"/>
                  </a:rPr>
                  <a:t>Dependencies</a:t>
                </a:r>
              </a:p>
              <a:p>
                <a:pPr algn="l"/>
                <a:r>
                  <a:rPr lang="ko-KR" altLang="en-US" sz="1600" dirty="0">
                    <a:latin typeface="Malgun Gothic" panose="020B0503020000020004" pitchFamily="34" charset="-127"/>
                    <a:ea typeface="Malgun Gothic" panose="020B0503020000020004" pitchFamily="34" charset="-127"/>
                    <a:cs typeface="Open Sans SemiBold"/>
                  </a:rPr>
                  <a:t>의존성</a:t>
                </a:r>
                <a:endParaRPr lang="en-US" sz="1600" dirty="0">
                  <a:latin typeface="Malgun Gothic" panose="020B0503020000020004" pitchFamily="34" charset="-127"/>
                  <a:ea typeface="Malgun Gothic" panose="020B0503020000020004" pitchFamily="34" charset="-127"/>
                  <a:cs typeface="Open Sans SemiBold"/>
                </a:endParaRP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563500"/>
              <a:ext cx="2753662" cy="492508"/>
              <a:chOff x="1129818" y="4431214"/>
              <a:chExt cx="2753662" cy="492508"/>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431214"/>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Malgun Gothic" panose="020B0503020000020004" pitchFamily="34" charset="-127"/>
                    <a:ea typeface="Malgun Gothic" panose="020B0503020000020004" pitchFamily="34" charset="-127"/>
                    <a:cs typeface="Open Sans SemiBold"/>
                  </a:rPr>
                  <a:t>Distributed Traces</a:t>
                </a:r>
              </a:p>
              <a:p>
                <a:pPr algn="l"/>
                <a:r>
                  <a:rPr lang="ko-KR" altLang="en-US" sz="1600" dirty="0">
                    <a:latin typeface="Malgun Gothic" panose="020B0503020000020004" pitchFamily="34" charset="-127"/>
                    <a:ea typeface="Malgun Gothic" panose="020B0503020000020004" pitchFamily="34" charset="-127"/>
                    <a:cs typeface="Open Sans SemiBold"/>
                  </a:rPr>
                  <a:t>분산 </a:t>
                </a:r>
                <a:r>
                  <a:rPr lang="ko-KR" altLang="en-US" sz="1600" dirty="0" err="1">
                    <a:latin typeface="Malgun Gothic" panose="020B0503020000020004" pitchFamily="34" charset="-127"/>
                    <a:ea typeface="Malgun Gothic" panose="020B0503020000020004" pitchFamily="34" charset="-127"/>
                    <a:cs typeface="Open Sans SemiBold"/>
                  </a:rPr>
                  <a:t>트레이스</a:t>
                </a:r>
                <a:endParaRPr lang="en-US" sz="1600" dirty="0">
                  <a:latin typeface="Malgun Gothic" panose="020B0503020000020004" pitchFamily="34" charset="-127"/>
                  <a:ea typeface="Malgun Gothic" panose="020B0503020000020004" pitchFamily="34" charset="-127"/>
                  <a:cs typeface="Open Sans SemiBold"/>
                </a:endParaRP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Malgun Gothic" panose="020B0503020000020004" pitchFamily="34" charset="-127"/>
                <a:ea typeface="Malgun Gothic" panose="020B0503020000020004" pitchFamily="34" charset="-127"/>
                <a:cs typeface="Open Sans SemiBold"/>
              </a:rPr>
              <a:t>Developer Dashboard</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a:t>
            </a:r>
            <a:r>
              <a:rPr lang="en-US" altLang="ko-KR" sz="2000" b="1" dirty="0">
                <a:solidFill>
                  <a:schemeClr val="bg1"/>
                </a:solidFill>
                <a:latin typeface="Malgun Gothic" panose="020B0503020000020004" pitchFamily="34" charset="-127"/>
                <a:ea typeface="Malgun Gothic" panose="020B0503020000020004" pitchFamily="34" charset="-127"/>
                <a:cs typeface="Open Sans SemiBold"/>
              </a:rPr>
              <a:t>|</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대시보드</a:t>
            </a:r>
            <a:endParaRPr lang="en-US" sz="1800" b="1" dirty="0">
              <a:latin typeface="Malgun Gothic" panose="020B0503020000020004" pitchFamily="34" charset="-127"/>
              <a:ea typeface="Malgun Gothic" panose="020B0503020000020004" pitchFamily="34" charset="-127"/>
            </a:endParaRPr>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1.66667E-6 0.04607 L 1.66667E-6 -1.48148E-6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latin typeface="Malgun Gothic" panose="020B0503020000020004" pitchFamily="34" charset="-127"/>
                <a:ea typeface="Malgun Gothic" panose="020B0503020000020004" pitchFamily="34" charset="-127"/>
              </a:rPr>
              <a:t>Developer Dashboard</a:t>
            </a:r>
            <a:r>
              <a:rPr lang="ko-KR" altLang="en-US" dirty="0">
                <a:latin typeface="Malgun Gothic" panose="020B0503020000020004" pitchFamily="34" charset="-127"/>
                <a:ea typeface="Malgun Gothic" panose="020B0503020000020004" pitchFamily="34" charset="-127"/>
              </a:rPr>
              <a:t> 통합</a:t>
            </a:r>
            <a:endParaRPr lang="en-US" dirty="0">
              <a:latin typeface="Malgun Gothic" panose="020B0503020000020004" pitchFamily="34" charset="-127"/>
              <a:ea typeface="Malgun Gothic" panose="020B0503020000020004" pitchFamily="34" charset="-127"/>
            </a:endParaRP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r>
              <a:rPr lang="ko-KR" altLang="en-US" sz="2200" b="1" kern="0" spc="-75" dirty="0">
                <a:latin typeface="Segoe UI Semibold" panose="020B0502040204020203" pitchFamily="34" charset="0"/>
                <a:cs typeface="Segoe UI Semibold" panose="020B0502040204020203" pitchFamily="34" charset="0"/>
              </a:rPr>
              <a:t> </a:t>
            </a:r>
            <a:r>
              <a:rPr lang="en-US" altLang="ko-KR" sz="2200" b="1" kern="0" spc="-75" dirty="0">
                <a:latin typeface="Segoe UI Semibold" panose="020B0502040204020203" pitchFamily="34" charset="0"/>
                <a:cs typeface="Segoe UI Semibold" panose="020B0502040204020203" pitchFamily="34" charset="0"/>
              </a:rPr>
              <a:t>|</a:t>
            </a:r>
            <a:r>
              <a:rPr lang="ko-KR" altLang="en-US" sz="2200" b="1" kern="0" spc="-75" dirty="0">
                <a:latin typeface="Segoe UI Semibold" panose="020B0502040204020203" pitchFamily="34" charset="0"/>
                <a:cs typeface="Segoe UI Semibold" panose="020B0502040204020203" pitchFamily="34" charset="0"/>
              </a:rPr>
              <a:t> </a:t>
            </a:r>
            <a:r>
              <a:rPr lang="ko-KR" altLang="en-US" sz="2200" b="1" kern="0" spc="-75" dirty="0" err="1">
                <a:latin typeface="Segoe UI Semibold" panose="020B0502040204020203" pitchFamily="34" charset="0"/>
                <a:cs typeface="Segoe UI Semibold" panose="020B0502040204020203" pitchFamily="34" charset="0"/>
              </a:rPr>
              <a:t>스탠드얼론</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Malgun Gothic" panose="020B0503020000020004" pitchFamily="34" charset="-127"/>
                <a:ea typeface="Malgun Gothic" panose="020B0503020000020004" pitchFamily="34" charset="-127"/>
                <a:cs typeface="Open Sans SemiBold"/>
              </a:rPr>
              <a:t>Orchestration</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a:t>
            </a:r>
            <a:r>
              <a:rPr lang="en-US" altLang="ko-KR" sz="2000" b="1" dirty="0">
                <a:solidFill>
                  <a:schemeClr val="bg1"/>
                </a:solidFill>
                <a:latin typeface="Malgun Gothic" panose="020B0503020000020004" pitchFamily="34" charset="-127"/>
                <a:ea typeface="Malgun Gothic" panose="020B0503020000020004" pitchFamily="34" charset="-127"/>
                <a:cs typeface="Open Sans SemiBold"/>
              </a:rPr>
              <a:t>|</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오케스트레이션</a:t>
            </a:r>
            <a:endParaRPr lang="en-US" sz="1800" b="1" dirty="0">
              <a:latin typeface="Malgun Gothic" panose="020B0503020000020004" pitchFamily="34" charset="-127"/>
              <a:ea typeface="Malgun Gothic" panose="020B0503020000020004" pitchFamily="34"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lang="ko-KR" altLang="en-US" sz="1300" b="0" dirty="0">
                  <a:solidFill>
                    <a:srgbClr val="333333"/>
                  </a:solidFill>
                  <a:latin typeface="Malgun Gothic" panose="020B0503020000020004" pitchFamily="34" charset="-127"/>
                  <a:ea typeface="Malgun Gothic" panose="020B0503020000020004" pitchFamily="34" charset="-127"/>
                  <a:cs typeface="Segoe UI" panose="020B0502040204020203" pitchFamily="34" charset="0"/>
                </a:rPr>
                <a:t>개발도구</a:t>
              </a:r>
              <a:endParaRPr kumimoji="0" lang="en-US" sz="1300" b="0" u="none" strike="noStrike" kern="0" cap="none" spc="0" normalizeH="0" baseline="0" noProof="0" dirty="0">
                <a:ln>
                  <a:noFill/>
                </a:ln>
                <a:solidFill>
                  <a:srgbClr val="333333"/>
                </a:solidFill>
                <a:effectLst/>
                <a:uLnTx/>
                <a:uFillTx/>
                <a:latin typeface="Malgun Gothic" panose="020B0503020000020004" pitchFamily="34" charset="-127"/>
                <a:ea typeface="Malgun Gothic" panose="020B0503020000020004" pitchFamily="34" charset="-127"/>
                <a:cs typeface="Segoe UI" panose="020B0502040204020203" pitchFamily="34" charset="0"/>
              </a:endParaRP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Light"/>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ko-KR" altLang="en-US" sz="1300" b="0" u="none" strike="noStrike" kern="0" cap="none" spc="0" normalizeH="0" baseline="0" noProof="0" dirty="0">
                      <a:ln>
                        <a:noFill/>
                      </a:ln>
                      <a:solidFill>
                        <a:srgbClr val="333333"/>
                      </a:solidFill>
                      <a:effectLst/>
                      <a:uLnTx/>
                      <a:uFillTx/>
                      <a:latin typeface="Malgun Gothic" panose="020B0503020000020004" pitchFamily="34" charset="-127"/>
                      <a:ea typeface="Malgun Gothic" panose="020B0503020000020004" pitchFamily="34" charset="-127"/>
                      <a:cs typeface="Segoe UI" panose="020B0502040204020203" pitchFamily="34" charset="0"/>
                    </a:rPr>
                    <a:t>운영체제</a:t>
                  </a:r>
                  <a:endParaRPr kumimoji="0" lang="en-US" sz="1300" b="0" u="none" strike="noStrike" kern="0" cap="none" spc="0" normalizeH="0" baseline="0" noProof="0" dirty="0">
                    <a:ln>
                      <a:noFill/>
                    </a:ln>
                    <a:solidFill>
                      <a:srgbClr val="333333"/>
                    </a:solidFill>
                    <a:effectLst/>
                    <a:uLnTx/>
                    <a:uFillTx/>
                    <a:latin typeface="Malgun Gothic" panose="020B0503020000020004" pitchFamily="34" charset="-127"/>
                    <a:ea typeface="Malgun Gothic" panose="020B0503020000020004" pitchFamily="34" charset="-127"/>
                    <a:cs typeface="Segoe UI" panose="020B0502040204020203" pitchFamily="34" charset="0"/>
                  </a:endParaRP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Light"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ko-KR" altLang="en-US" sz="1300" b="0" u="none" strike="noStrike" kern="0" cap="none" spc="0" normalizeH="0" baseline="0" noProof="0" dirty="0">
                      <a:ln>
                        <a:noFill/>
                      </a:ln>
                      <a:solidFill>
                        <a:srgbClr val="333333"/>
                      </a:solidFill>
                      <a:effectLst/>
                      <a:uLnTx/>
                      <a:uFillTx/>
                      <a:latin typeface="Malgun Gothic" panose="020B0503020000020004" pitchFamily="34" charset="-127"/>
                      <a:ea typeface="Malgun Gothic" panose="020B0503020000020004" pitchFamily="34" charset="-127"/>
                      <a:cs typeface="Segoe UI" panose="020B0502040204020203" pitchFamily="34" charset="0"/>
                    </a:rPr>
                    <a:t>생태계</a:t>
                  </a:r>
                  <a:endParaRPr kumimoji="0" lang="en-US" sz="1300" b="0" u="none" strike="noStrike" kern="0" cap="none" spc="0" normalizeH="0" baseline="0" noProof="0" dirty="0">
                    <a:ln>
                      <a:noFill/>
                    </a:ln>
                    <a:solidFill>
                      <a:srgbClr val="333333"/>
                    </a:solidFill>
                    <a:effectLst/>
                    <a:uLnTx/>
                    <a:uFillTx/>
                    <a:latin typeface="Malgun Gothic" panose="020B0503020000020004" pitchFamily="34" charset="-127"/>
                    <a:ea typeface="Malgun Gothic" panose="020B0503020000020004" pitchFamily="34" charset="-127"/>
                    <a:cs typeface="Segoe UI" panose="020B0502040204020203" pitchFamily="34" charset="0"/>
                  </a:endParaRP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Light"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Light"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ExtraBold"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ExtraBold"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ltLang="ko-KR" dirty="0">
                <a:latin typeface="Malgun Gothic" panose="020B0503020000020004" pitchFamily="34" charset="-127"/>
                <a:ea typeface="Malgun Gothic" panose="020B0503020000020004" pitchFamily="34" charset="-127"/>
              </a:rPr>
              <a:t>.NET </a:t>
            </a:r>
            <a:r>
              <a:rPr lang="ko-KR" altLang="en-US" dirty="0">
                <a:latin typeface="Malgun Gothic" panose="020B0503020000020004" pitchFamily="34" charset="-127"/>
                <a:ea typeface="Malgun Gothic" panose="020B0503020000020004" pitchFamily="34" charset="-127"/>
              </a:rPr>
              <a:t>통합 플랫폼</a:t>
            </a:r>
            <a:endParaRPr 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latin typeface="Malgun Gothic" panose="020B0503020000020004" pitchFamily="34" charset="-127"/>
                <a:ea typeface="Malgun Gothic" panose="020B0503020000020004" pitchFamily="34" charset="-127"/>
              </a:rPr>
              <a:t>.NET Aspire</a:t>
            </a:r>
            <a:r>
              <a:rPr lang="ko-KR" altLang="en-US" dirty="0">
                <a:latin typeface="Malgun Gothic" panose="020B0503020000020004" pitchFamily="34" charset="-127"/>
                <a:ea typeface="Malgun Gothic" panose="020B0503020000020004" pitchFamily="34" charset="-127"/>
              </a:rPr>
              <a:t>와 </a:t>
            </a:r>
            <a:r>
              <a:rPr lang="en-US" altLang="ko-KR" dirty="0">
                <a:latin typeface="Malgun Gothic" panose="020B0503020000020004" pitchFamily="34" charset="-127"/>
                <a:ea typeface="Malgun Gothic" panose="020B0503020000020004" pitchFamily="34" charset="-127"/>
              </a:rPr>
              <a:t>Visual Studio</a:t>
            </a:r>
            <a:r>
              <a:rPr lang="ko-KR" altLang="en-US" dirty="0">
                <a:latin typeface="Malgun Gothic" panose="020B0503020000020004" pitchFamily="34" charset="-127"/>
                <a:ea typeface="Malgun Gothic" panose="020B0503020000020004" pitchFamily="34" charset="-127"/>
              </a:rPr>
              <a:t>의 통합</a:t>
            </a:r>
            <a:endParaRPr lang="en-US" dirty="0">
              <a:latin typeface="Malgun Gothic" panose="020B0503020000020004" pitchFamily="34" charset="-127"/>
              <a:ea typeface="Malgun Gothic" panose="020B0503020000020004" pitchFamily="34" charset="-127"/>
            </a:endParaRP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2778565" y="161108"/>
            <a:ext cx="6624742"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dirty="0">
                <a:solidFill>
                  <a:schemeClr val="bg1"/>
                </a:solidFill>
                <a:latin typeface="Malgun Gothic" panose="020B0503020000020004" pitchFamily="34" charset="-127"/>
                <a:ea typeface="Malgun Gothic" panose="020B0503020000020004" pitchFamily="34" charset="-127"/>
              </a:rPr>
              <a:t>Service Discovery</a:t>
            </a:r>
            <a:r>
              <a:rPr lang="ko-KR" altLang="en-US" sz="2699" dirty="0">
                <a:solidFill>
                  <a:schemeClr val="bg1"/>
                </a:solidFill>
                <a:latin typeface="Malgun Gothic" panose="020B0503020000020004" pitchFamily="34" charset="-127"/>
                <a:ea typeface="Malgun Gothic" panose="020B0503020000020004" pitchFamily="34" charset="-127"/>
              </a:rPr>
              <a:t> </a:t>
            </a:r>
            <a:r>
              <a:rPr lang="en-US" altLang="ko-KR" sz="2699" dirty="0">
                <a:solidFill>
                  <a:schemeClr val="bg1"/>
                </a:solidFill>
                <a:latin typeface="Malgun Gothic" panose="020B0503020000020004" pitchFamily="34" charset="-127"/>
                <a:ea typeface="Malgun Gothic" panose="020B0503020000020004" pitchFamily="34" charset="-127"/>
              </a:rPr>
              <a:t>|</a:t>
            </a:r>
            <a:r>
              <a:rPr lang="ko-KR" altLang="en-US" sz="2699" dirty="0">
                <a:solidFill>
                  <a:schemeClr val="bg1"/>
                </a:solidFill>
                <a:latin typeface="Malgun Gothic" panose="020B0503020000020004" pitchFamily="34" charset="-127"/>
                <a:ea typeface="Malgun Gothic" panose="020B0503020000020004" pitchFamily="34" charset="-127"/>
              </a:rPr>
              <a:t> 서비스 디스커버리</a:t>
            </a:r>
            <a:endParaRPr lang="en-US" sz="2699" dirty="0">
              <a:solidFill>
                <a:schemeClr val="bg1"/>
              </a:solidFill>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8.33333E-7 0.04606 L 8.33333E-7 7.40741E-7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ko-KR" altLang="en-US" dirty="0">
                <a:latin typeface="Malgun Gothic" panose="020B0503020000020004" pitchFamily="34" charset="-127"/>
                <a:ea typeface="Malgun Gothic" panose="020B0503020000020004" pitchFamily="34" charset="-127"/>
              </a:rPr>
              <a:t>커넥션 스트링 자동 생성</a:t>
            </a:r>
            <a:r>
              <a:rPr lang="en-US" dirty="0">
                <a:latin typeface="Malgun Gothic" panose="020B0503020000020004" pitchFamily="34" charset="-127"/>
                <a:ea typeface="Malgun Gothic" panose="020B0503020000020004" pitchFamily="34" charset="-127"/>
              </a:rPr>
              <a:t> 😀</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530696"/>
              <a:chOff x="1848518" y="3301038"/>
              <a:chExt cx="8585802"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Observability</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관측용이성</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Resiliency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회복탄력성</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Scalability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확장용이성</a:t>
                </a: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Manageability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관리용이성</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400" b="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모든 앱은 아래와 같은 기능이 필요합니다</a:t>
            </a:r>
            <a:endParaRPr kumimoji="0" lang="en-US" sz="2400" b="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Light" panose="020B0606030504020204" pitchFamily="34" charset="0"/>
                  <a:ea typeface="Open Sans Light" panose="020B0606030504020204" pitchFamily="34" charset="0"/>
                  <a:cs typeface="Open Sans Light"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Light" panose="020B0606030504020204" pitchFamily="34" charset="0"/>
                  <a:ea typeface="Open Sans Light" panose="020B0606030504020204" pitchFamily="34" charset="0"/>
                  <a:cs typeface="Open Sans Light"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b="1" dirty="0">
                <a:solidFill>
                  <a:schemeClr val="bg1"/>
                </a:solidFill>
                <a:latin typeface="Malgun Gothic" panose="020B0503020000020004" pitchFamily="34" charset="-127"/>
                <a:ea typeface="Malgun Gothic" panose="020B0503020000020004" pitchFamily="34" charset="-127"/>
              </a:rPr>
              <a:t>Components</a:t>
            </a:r>
            <a:r>
              <a:rPr lang="ko-KR" altLang="en-US" sz="2699" b="1" dirty="0">
                <a:solidFill>
                  <a:schemeClr val="bg1"/>
                </a:solidFill>
                <a:latin typeface="Malgun Gothic" panose="020B0503020000020004" pitchFamily="34" charset="-127"/>
                <a:ea typeface="Malgun Gothic" panose="020B0503020000020004" pitchFamily="34" charset="-127"/>
              </a:rPr>
              <a:t> </a:t>
            </a:r>
            <a:r>
              <a:rPr lang="en-US" altLang="ko-KR" sz="2699" b="1" dirty="0">
                <a:solidFill>
                  <a:schemeClr val="bg1"/>
                </a:solidFill>
                <a:latin typeface="Malgun Gothic" panose="020B0503020000020004" pitchFamily="34" charset="-127"/>
                <a:ea typeface="Malgun Gothic" panose="020B0503020000020004" pitchFamily="34" charset="-127"/>
              </a:rPr>
              <a:t>|</a:t>
            </a:r>
            <a:r>
              <a:rPr lang="ko-KR" altLang="en-US" sz="2699" b="1" dirty="0">
                <a:solidFill>
                  <a:schemeClr val="bg1"/>
                </a:solidFill>
                <a:latin typeface="Malgun Gothic" panose="020B0503020000020004" pitchFamily="34" charset="-127"/>
                <a:ea typeface="Malgun Gothic" panose="020B0503020000020004" pitchFamily="34" charset="-127"/>
              </a:rPr>
              <a:t> 컴포넌트</a:t>
            </a:r>
            <a:endParaRPr lang="en-US" sz="2699" b="1" dirty="0">
              <a:solidFill>
                <a:schemeClr val="bg1"/>
              </a:solidFill>
              <a:latin typeface="Malgun Gothic" panose="020B0503020000020004" pitchFamily="34" charset="-127"/>
              <a:ea typeface="Malgun Gothic" panose="020B0503020000020004" pitchFamily="34" charset="-127"/>
            </a:endParaRP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7073376"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Malgun Gothic" panose="020B0503020000020004" pitchFamily="34" charset="-127"/>
                <a:ea typeface="Malgun Gothic" panose="020B0503020000020004" pitchFamily="34" charset="-127"/>
                <a:cs typeface="Open Sans SemiBold"/>
              </a:rPr>
              <a:t>Component Orchestration</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a:t>
            </a:r>
            <a:r>
              <a:rPr lang="en-US" altLang="ko-KR" sz="2000" b="1" dirty="0">
                <a:solidFill>
                  <a:schemeClr val="bg1"/>
                </a:solidFill>
                <a:latin typeface="Malgun Gothic" panose="020B0503020000020004" pitchFamily="34" charset="-127"/>
                <a:ea typeface="Malgun Gothic" panose="020B0503020000020004" pitchFamily="34" charset="-127"/>
                <a:cs typeface="Open Sans SemiBold"/>
              </a:rPr>
              <a:t>|</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컴포넌트 오케스트레이션</a:t>
            </a:r>
            <a:endParaRPr lang="en-US" sz="1800" b="1" dirty="0">
              <a:latin typeface="Malgun Gothic" panose="020B0503020000020004" pitchFamily="34" charset="-127"/>
              <a:ea typeface="Malgun Gothic" panose="020B0503020000020004" pitchFamily="34"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475260" y="171788"/>
            <a:ext cx="3667893" cy="2391507"/>
          </a:xfrm>
          <a:prstGeom prst="wedgeEllipseCallout">
            <a:avLst>
              <a:gd name="adj1" fmla="val -39977"/>
              <a:gd name="adj2" fmla="val 65934"/>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t>자동으로</a:t>
            </a:r>
            <a:br>
              <a:rPr lang="en-AU" altLang="ko-KR" dirty="0"/>
            </a:br>
            <a:r>
              <a:rPr lang="ko-KR" altLang="en-US" dirty="0"/>
              <a:t>컨테이너 이미지를 다운로드 받아서 </a:t>
            </a:r>
            <a:r>
              <a:rPr lang="en-US" altLang="ko-KR" dirty="0"/>
              <a:t>Docker</a:t>
            </a:r>
            <a:r>
              <a:rPr lang="ko-KR" altLang="en-US" dirty="0"/>
              <a:t> 혹은 </a:t>
            </a:r>
            <a:r>
              <a:rPr lang="en-US" altLang="ko-KR" dirty="0" err="1"/>
              <a:t>Podman</a:t>
            </a:r>
            <a:r>
              <a:rPr lang="ko-KR" altLang="en-US" dirty="0"/>
              <a:t>에서 실행시킵니다</a:t>
            </a:r>
            <a:r>
              <a:rPr lang="en-US" dirty="0"/>
              <a:t>!</a:t>
            </a: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4.16667E-6 0.04607 L -4.1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531179"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Malgun Gothic" panose="020B0503020000020004" pitchFamily="34" charset="-127"/>
                <a:ea typeface="Malgun Gothic" panose="020B0503020000020004" pitchFamily="34" charset="-127"/>
                <a:cs typeface="Open Sans SemiBold"/>
              </a:rPr>
              <a:t>Component Integration</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a:t>
            </a:r>
            <a:r>
              <a:rPr lang="en-US" altLang="ko-KR" sz="2000" b="1" dirty="0">
                <a:solidFill>
                  <a:schemeClr val="bg1"/>
                </a:solidFill>
                <a:latin typeface="Malgun Gothic" panose="020B0503020000020004" pitchFamily="34" charset="-127"/>
                <a:ea typeface="Malgun Gothic" panose="020B0503020000020004" pitchFamily="34" charset="-127"/>
                <a:cs typeface="Open Sans SemiBold"/>
              </a:rPr>
              <a:t>|</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컴포넌트 통합</a:t>
            </a:r>
            <a:endParaRPr lang="en-US" sz="1800" b="1" dirty="0">
              <a:latin typeface="Malgun Gothic" panose="020B0503020000020004" pitchFamily="34" charset="-127"/>
              <a:ea typeface="Malgun Gothic" panose="020B0503020000020004" pitchFamily="34"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t>자동으로</a:t>
            </a:r>
            <a:br>
              <a:rPr lang="en-AU" altLang="ko-KR" dirty="0"/>
            </a:br>
            <a:r>
              <a:rPr lang="ko-KR" altLang="en-US" dirty="0" err="1"/>
              <a:t>리트라이</a:t>
            </a:r>
            <a:r>
              <a:rPr lang="en-US" altLang="ko-KR" dirty="0"/>
              <a:t>,</a:t>
            </a:r>
            <a:r>
              <a:rPr lang="ko-KR" altLang="en-US" dirty="0"/>
              <a:t> 헬스체크</a:t>
            </a:r>
            <a:r>
              <a:rPr lang="en-US" altLang="ko-KR" dirty="0"/>
              <a:t>,</a:t>
            </a:r>
            <a:r>
              <a:rPr lang="ko-KR" altLang="en-US" dirty="0"/>
              <a:t> 로깅</a:t>
            </a:r>
            <a:r>
              <a:rPr lang="en-US" altLang="ko-KR" dirty="0"/>
              <a:t>,</a:t>
            </a:r>
            <a:r>
              <a:rPr lang="ko-KR" altLang="en-US" dirty="0"/>
              <a:t> </a:t>
            </a:r>
            <a:r>
              <a:rPr lang="ko-KR" altLang="en-US" dirty="0" err="1"/>
              <a:t>텔레메트리</a:t>
            </a:r>
            <a:r>
              <a:rPr lang="ko-KR" altLang="en-US" dirty="0"/>
              <a:t> 설정을 해 줍니다</a:t>
            </a:r>
            <a:r>
              <a:rPr lang="en-US" altLang="ko-KR" dirty="0"/>
              <a:t>!!!!</a:t>
            </a:r>
            <a:endParaRPr lang="en-US" dirty="0"/>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2.91667E-6 0.04607 L -2.91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Flexible Integrations &amp; Deployment</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a:t>
            </a:r>
            <a:r>
              <a:rPr kumimoji="0" lang="en-US" altLang="ko-KR"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유연한 통합 및 배포</a:t>
            </a:r>
            <a:endPar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latin typeface="Malgun Gothic" panose="020B0503020000020004" pitchFamily="34" charset="-127"/>
                <a:ea typeface="Malgun Gothic" panose="020B0503020000020004" pitchFamily="34" charset="-127"/>
              </a:rPr>
              <a:t>.NET 8 </a:t>
            </a:r>
            <a:r>
              <a:rPr lang="ko-KR" altLang="en-US" dirty="0">
                <a:latin typeface="Malgun Gothic" panose="020B0503020000020004" pitchFamily="34" charset="-127"/>
                <a:ea typeface="Malgun Gothic" panose="020B0503020000020004" pitchFamily="34" charset="-127"/>
              </a:rPr>
              <a:t>에서 제공하는 것</a:t>
            </a:r>
            <a:endParaRPr 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latin typeface="Malgun Gothic" panose="020B0503020000020004" pitchFamily="34" charset="-127"/>
                <a:ea typeface="Malgun Gothic" panose="020B0503020000020004" pitchFamily="34" charset="-127"/>
              </a:rPr>
              <a:t>SDK </a:t>
            </a:r>
            <a:r>
              <a:rPr lang="ko-KR" altLang="en-US" sz="1800" dirty="0">
                <a:latin typeface="Malgun Gothic" panose="020B0503020000020004" pitchFamily="34" charset="-127"/>
                <a:ea typeface="Malgun Gothic" panose="020B0503020000020004" pitchFamily="34" charset="-127"/>
              </a:rPr>
              <a:t>워크로드</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템플릿</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컴포넌트</a:t>
            </a:r>
            <a:endParaRPr lang="en-US" sz="1800" dirty="0">
              <a:latin typeface="Malgun Gothic" panose="020B0503020000020004" pitchFamily="34" charset="-127"/>
              <a:ea typeface="Malgun Gothic" panose="020B0503020000020004" pitchFamily="34" charset="-127"/>
            </a:endParaRP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서비스 디스커버리</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대시보드</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로드</a:t>
            </a:r>
            <a:r>
              <a:rPr lang="en-US" altLang="ko-KR" sz="1800" dirty="0">
                <a:latin typeface="Malgun Gothic" panose="020B0503020000020004" pitchFamily="34" charset="-127"/>
                <a:ea typeface="Malgun Gothic" panose="020B0503020000020004" pitchFamily="34" charset="-127"/>
              </a:rPr>
              <a:t>,</a:t>
            </a:r>
            <a:r>
              <a:rPr lang="ko-KR" altLang="en-US" sz="1800" dirty="0">
                <a:latin typeface="Malgun Gothic" panose="020B0503020000020004" pitchFamily="34" charset="-127"/>
                <a:ea typeface="Malgun Gothic" panose="020B0503020000020004" pitchFamily="34" charset="-127"/>
              </a:rPr>
              <a:t> </a:t>
            </a:r>
            <a:r>
              <a:rPr lang="ko-KR" altLang="en-US" sz="1800" dirty="0" err="1">
                <a:latin typeface="Malgun Gothic" panose="020B0503020000020004" pitchFamily="34" charset="-127"/>
                <a:ea typeface="Malgun Gothic" panose="020B0503020000020004" pitchFamily="34" charset="-127"/>
              </a:rPr>
              <a:t>메트릭</a:t>
            </a:r>
            <a:r>
              <a:rPr lang="en-US" altLang="ko-KR" sz="1800" dirty="0">
                <a:latin typeface="Malgun Gothic" panose="020B0503020000020004" pitchFamily="34" charset="-127"/>
                <a:ea typeface="Malgun Gothic" panose="020B0503020000020004" pitchFamily="34" charset="-127"/>
              </a:rPr>
              <a:t>,</a:t>
            </a:r>
            <a:r>
              <a:rPr lang="ko-KR" altLang="en-US" sz="1800" dirty="0">
                <a:latin typeface="Malgun Gothic" panose="020B0503020000020004" pitchFamily="34" charset="-127"/>
                <a:ea typeface="Malgun Gothic" panose="020B0503020000020004" pitchFamily="34" charset="-127"/>
              </a:rPr>
              <a:t> 분산 </a:t>
            </a:r>
            <a:r>
              <a:rPr lang="ko-KR" altLang="en-US" sz="1800" dirty="0" err="1">
                <a:latin typeface="Malgun Gothic" panose="020B0503020000020004" pitchFamily="34" charset="-127"/>
                <a:ea typeface="Malgun Gothic" panose="020B0503020000020004" pitchFamily="34" charset="-127"/>
              </a:rPr>
              <a:t>트레이스</a:t>
            </a:r>
            <a:endParaRPr lang="en-US" sz="1800" dirty="0">
              <a:latin typeface="Malgun Gothic" panose="020B0503020000020004" pitchFamily="34" charset="-127"/>
              <a:ea typeface="Malgun Gothic" panose="020B0503020000020004" pitchFamily="34" charset="-127"/>
            </a:endParaRP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명령어 하나로 실행</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en-US" altLang="ko-KR" sz="1800" dirty="0">
                <a:latin typeface="Malgun Gothic" panose="020B0503020000020004" pitchFamily="34" charset="-127"/>
                <a:ea typeface="Malgun Gothic" panose="020B0503020000020004" pitchFamily="34" charset="-127"/>
              </a:rPr>
              <a:t>C# </a:t>
            </a:r>
            <a:r>
              <a:rPr lang="ko-KR" altLang="en-US" sz="1800" dirty="0">
                <a:latin typeface="Malgun Gothic" panose="020B0503020000020004" pitchFamily="34" charset="-127"/>
                <a:ea typeface="Malgun Gothic" panose="020B0503020000020004" pitchFamily="34" charset="-127"/>
              </a:rPr>
              <a:t>앱 토폴로지</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클라우드 배포</a:t>
            </a:r>
            <a:endParaRPr lang="en-US" sz="1800" dirty="0">
              <a:latin typeface="Malgun Gothic" panose="020B0503020000020004" pitchFamily="34" charset="-127"/>
              <a:ea typeface="Malgun Gothic" panose="020B0503020000020004" pitchFamily="34" charset="-127"/>
            </a:endParaRP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Easy to get started</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Malgun Gothic" panose="020B0503020000020004" pitchFamily="34" charset="-127"/>
                <a:ea typeface="Malgun Gothic" panose="020B0503020000020004" pitchFamily="34" charset="-127"/>
                <a:cs typeface="Segoe UI Semibold" panose="020B0502040204020203" pitchFamily="34" charset="0"/>
              </a:rPr>
              <a:t>쉬운 시작</a:t>
            </a:r>
            <a:endPar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endParaRP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Easy to build</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Malgun Gothic" panose="020B0503020000020004" pitchFamily="34" charset="-127"/>
                <a:ea typeface="Malgun Gothic" panose="020B0503020000020004" pitchFamily="34" charset="-127"/>
                <a:cs typeface="Segoe UI Semibold" panose="020B0502040204020203" pitchFamily="34" charset="0"/>
              </a:rPr>
              <a:t>쉬운 개발</a:t>
            </a:r>
            <a:endPar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endParaRP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Easy to deploy</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Malgun Gothic" panose="020B0503020000020004" pitchFamily="34" charset="-127"/>
                <a:ea typeface="Malgun Gothic" panose="020B0503020000020004" pitchFamily="34" charset="-127"/>
                <a:cs typeface="Segoe UI Semibold" panose="020B0502040204020203" pitchFamily="34" charset="0"/>
              </a:rPr>
              <a:t>쉬운 배포</a:t>
            </a:r>
            <a:endPar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endParaRP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200" b="1"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어떤 앱이든 추가 가능</a:t>
            </a:r>
            <a:endParaRPr kumimoji="0" lang="en-US" sz="2200" b="1"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200" b="1"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모두의 </a:t>
            </a:r>
            <a:r>
              <a:rPr kumimoji="0" lang="en-US" sz="2200" b="1"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.NET Aspire</a:t>
            </a:r>
            <a:r>
              <a:rPr kumimoji="0" lang="en-US" sz="2200" b="1" u="none" strike="noStrike" kern="0" cap="none" spc="-150" normalizeH="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a:t>
            </a:r>
            <a:endParaRPr kumimoji="0" lang="en-US" sz="2200" b="1"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164558"/>
              <a:ext cx="8585802" cy="1838473"/>
              <a:chOff x="1848518" y="3164558"/>
              <a:chExt cx="8585802" cy="1838473"/>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3987368"/>
                <a:ext cx="1824232"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Complex</a:t>
                </a:r>
              </a:p>
              <a:p>
                <a:pPr lvl="0" algn="ctr" defTabSz="914367" fontAlgn="base">
                  <a:spcBef>
                    <a:spcPct val="0"/>
                  </a:spcBef>
                  <a:spcAft>
                    <a:spcPct val="0"/>
                  </a:spcAf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복잡합니다</a:t>
                </a:r>
                <a:endPar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endParaRP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398736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dirty="0">
                    <a:latin typeface="Malgun Gothic" panose="020B0503020000020004" pitchFamily="34" charset="-127"/>
                    <a:ea typeface="Malgun Gothic" panose="020B0503020000020004" pitchFamily="34" charset="-127"/>
                  </a:rPr>
                  <a:t>Getting Started</a:t>
                </a:r>
              </a:p>
              <a:p>
                <a:r>
                  <a:rPr lang="ko-KR" altLang="en-US" dirty="0">
                    <a:latin typeface="Malgun Gothic" panose="020B0503020000020004" pitchFamily="34" charset="-127"/>
                    <a:ea typeface="Malgun Gothic" panose="020B0503020000020004" pitchFamily="34" charset="-127"/>
                  </a:rPr>
                  <a:t>어디서 시작하죠</a:t>
                </a:r>
                <a:r>
                  <a:rPr lang="en-US" altLang="ko-KR" dirty="0">
                    <a:latin typeface="Malgun Gothic" panose="020B0503020000020004" pitchFamily="34" charset="-127"/>
                    <a:ea typeface="Malgun Gothic" panose="020B0503020000020004" pitchFamily="34" charset="-127"/>
                  </a:rPr>
                  <a:t>?</a:t>
                </a:r>
                <a:endParaRPr lang="en-US" dirty="0">
                  <a:latin typeface="Malgun Gothic" panose="020B0503020000020004" pitchFamily="34" charset="-127"/>
                  <a:ea typeface="Malgun Gothic" panose="020B0503020000020004" pitchFamily="34" charset="-127"/>
                </a:endParaRPr>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3987368"/>
                <a:ext cx="1824232" cy="1015663"/>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Choices</a:t>
                </a:r>
              </a:p>
              <a:p>
                <a:pPr lvl="0" algn="ctr" defTabSz="914367" fontAlgn="base">
                  <a:spcBef>
                    <a:spcPct val="0"/>
                  </a:spcBef>
                  <a:spcAft>
                    <a:spcPct val="0"/>
                  </a:spcAf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선택지가 많습니다</a:t>
                </a:r>
                <a:endPar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endParaRP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3987368"/>
                <a:ext cx="2011998" cy="1015663"/>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Paved Path</a:t>
                </a:r>
              </a:p>
              <a:p>
                <a:pPr lvl="0" algn="ctr" defTabSz="914367" fontAlgn="base">
                  <a:spcBef>
                    <a:spcPct val="0"/>
                  </a:spcBef>
                  <a:spcAft>
                    <a:spcPct val="0"/>
                  </a:spcAf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권장 옵션이 있다면</a:t>
                </a:r>
                <a:r>
                  <a:rPr lang="en-US" altLang="ko-KR"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a:t>
                </a:r>
                <a:endPar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endParaRP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16455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16455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16455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16455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400" b="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하지만 여전히 쉽지 않습니다</a:t>
            </a:r>
            <a:r>
              <a:rPr kumimoji="0" lang="en-US" sz="2400" b="0" u="none" strike="noStrike" kern="0" cap="none" spc="0" normalizeH="0" noProof="0" dirty="0">
                <a:ln w="3175">
                  <a:noFill/>
                </a:ln>
                <a:solidFill>
                  <a:srgbClr val="FFFFFF"/>
                </a:solidFill>
                <a:effectLst/>
                <a:uLnTx/>
                <a:uFillTx/>
                <a:latin typeface="Malgun Gothic" panose="020B0503020000020004" pitchFamily="34" charset="-127"/>
                <a:ea typeface="Malgun Gothic" panose="020B0503020000020004" pitchFamily="34" charset="-127"/>
              </a:rPr>
              <a:t> </a:t>
            </a:r>
            <a:r>
              <a:rPr kumimoji="0" lang="en-US" sz="2400" b="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7 L 0 -1.11111E-6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cloud ready</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stack for building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observable</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t>
            </a:r>
            <a:b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production ready</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distributed</a:t>
            </a:r>
            <a:r>
              <a:rPr kumimoji="0" lang="en-US" sz="2000" b="1" i="0" u="none" strike="noStrike" kern="0" cap="none" spc="0" normalizeH="0" baseline="0" noProof="0" dirty="0">
                <a:ln w="3175">
                  <a:noFill/>
                </a:ln>
                <a:solidFill>
                  <a:srgbClr val="FF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chemeClr val="bg1"/>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75DF5453-406C-6102-8ED9-1BE46DE61F17}"/>
              </a:ext>
            </a:extLst>
          </p:cNvPr>
          <p:cNvSpPr txBox="1"/>
          <p:nvPr/>
        </p:nvSpPr>
        <p:spPr>
          <a:xfrm>
            <a:off x="2120900" y="4431910"/>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dirty="0">
                <a:solidFill>
                  <a:srgbClr val="FFFF00"/>
                </a:solidFill>
                <a:latin typeface="Malgun Gothic" panose="020B0503020000020004" pitchFamily="34" charset="-127"/>
                <a:ea typeface="Malgun Gothic" panose="020B0503020000020004" pitchFamily="34" charset="-127"/>
              </a:rPr>
              <a:t>관측 가능</a:t>
            </a:r>
            <a:r>
              <a:rPr lang="ko-KR" altLang="en-US" sz="2000" dirty="0">
                <a:latin typeface="Malgun Gothic" panose="020B0503020000020004" pitchFamily="34" charset="-127"/>
                <a:ea typeface="Malgun Gothic" panose="020B0503020000020004" pitchFamily="34" charset="-127"/>
              </a:rPr>
              <a:t>하고 </a:t>
            </a:r>
            <a:r>
              <a:rPr lang="ko-KR" altLang="en-US" sz="2000" dirty="0">
                <a:solidFill>
                  <a:srgbClr val="FFFF00"/>
                </a:solidFill>
                <a:latin typeface="Malgun Gothic" panose="020B0503020000020004" pitchFamily="34" charset="-127"/>
                <a:ea typeface="Malgun Gothic" panose="020B0503020000020004" pitchFamily="34" charset="-127"/>
              </a:rPr>
              <a:t>프로덕션으로 곧바로 배포 가능</a:t>
            </a:r>
            <a:r>
              <a:rPr lang="ko-KR" altLang="en-US" sz="2000" dirty="0">
                <a:latin typeface="Malgun Gothic" panose="020B0503020000020004" pitchFamily="34" charset="-127"/>
                <a:ea typeface="Malgun Gothic" panose="020B0503020000020004" pitchFamily="34" charset="-127"/>
              </a:rPr>
              <a:t>한 </a:t>
            </a:r>
            <a:r>
              <a:rPr lang="ko-KR" altLang="en-US" sz="2000" dirty="0">
                <a:solidFill>
                  <a:srgbClr val="FFFF00"/>
                </a:solidFill>
                <a:latin typeface="Malgun Gothic" panose="020B0503020000020004" pitchFamily="34" charset="-127"/>
                <a:ea typeface="Malgun Gothic" panose="020B0503020000020004" pitchFamily="34" charset="-127"/>
              </a:rPr>
              <a:t>분산형</a:t>
            </a:r>
            <a:r>
              <a:rPr lang="ko-KR" altLang="en-US" sz="2000" dirty="0">
                <a:latin typeface="Malgun Gothic" panose="020B0503020000020004" pitchFamily="34" charset="-127"/>
                <a:ea typeface="Malgun Gothic" panose="020B0503020000020004" pitchFamily="34" charset="-127"/>
              </a:rPr>
              <a:t> 애플리케이션을 만들어 주는 </a:t>
            </a:r>
            <a:r>
              <a:rPr lang="ko-KR" altLang="en-US" sz="2000" dirty="0">
                <a:solidFill>
                  <a:srgbClr val="FFFF00"/>
                </a:solidFill>
                <a:latin typeface="Malgun Gothic" panose="020B0503020000020004" pitchFamily="34" charset="-127"/>
                <a:ea typeface="Malgun Gothic" panose="020B0503020000020004" pitchFamily="34" charset="-127"/>
              </a:rPr>
              <a:t>클라우드 친화적</a:t>
            </a:r>
            <a:r>
              <a:rPr lang="ko-KR" altLang="en-US" sz="2000" dirty="0">
                <a:latin typeface="Malgun Gothic" panose="020B0503020000020004" pitchFamily="34" charset="-127"/>
                <a:ea typeface="Malgun Gothic" panose="020B0503020000020004" pitchFamily="34" charset="-127"/>
              </a:rPr>
              <a:t>인 개발 스택</a:t>
            </a:r>
            <a:endParaRPr kumimoji="0" lang="en-US" sz="2000" u="none" strike="noStrike" kern="0" cap="none" spc="0" normalizeH="0" baseline="0" noProof="0" dirty="0">
              <a:ln w="3175">
                <a:noFill/>
              </a:ln>
              <a:solidFill>
                <a:schemeClr val="bg1"/>
              </a:solidFill>
              <a:effectLst/>
              <a:uLnTx/>
              <a:uFillTx/>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7.40741E-7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EEF228AA-1816-1AD1-DF6B-61AD84D0040B}"/>
              </a:ext>
            </a:extLst>
          </p:cNvPr>
          <p:cNvSpPr txBox="1"/>
          <p:nvPr/>
        </p:nvSpPr>
        <p:spPr>
          <a:xfrm>
            <a:off x="2120900" y="4445556"/>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dirty="0">
                <a:latin typeface="Malgun Gothic" panose="020B0503020000020004" pitchFamily="34" charset="-127"/>
                <a:ea typeface="Malgun Gothic" panose="020B0503020000020004" pitchFamily="34" charset="-127"/>
              </a:rPr>
              <a:t>하지만 너무 좋은 말만 있는데</a:t>
            </a:r>
            <a:r>
              <a:rPr lang="en-US" altLang="ko-KR" sz="2000" dirty="0">
                <a:latin typeface="Malgun Gothic" panose="020B0503020000020004" pitchFamily="34" charset="-127"/>
                <a:ea typeface="Malgun Gothic" panose="020B0503020000020004" pitchFamily="34" charset="-127"/>
              </a:rPr>
              <a:t>?</a:t>
            </a:r>
            <a:r>
              <a:rPr lang="ko-KR" altLang="en-US" sz="2000" dirty="0">
                <a:latin typeface="Malgun Gothic" panose="020B0503020000020004" pitchFamily="34" charset="-127"/>
                <a:ea typeface="Malgun Gothic" panose="020B0503020000020004" pitchFamily="34" charset="-127"/>
              </a:rPr>
              <a:t> 꼭 써야 하나요</a:t>
            </a:r>
            <a:r>
              <a:rPr lang="en-US" altLang="ko-KR" sz="2000" dirty="0">
                <a:latin typeface="Malgun Gothic" panose="020B0503020000020004" pitchFamily="34" charset="-127"/>
                <a:ea typeface="Malgun Gothic" panose="020B0503020000020004" pitchFamily="34" charset="-127"/>
              </a:rPr>
              <a:t>?</a:t>
            </a:r>
            <a:endParaRPr kumimoji="0" lang="en-US" sz="20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2.59259E-6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6228</Words>
  <Application>Microsoft Office PowerPoint</Application>
  <PresentationFormat>Widescreen</PresentationFormat>
  <Paragraphs>560</Paragraphs>
  <Slides>57</Slides>
  <Notes>56</Notes>
  <HiddenSlides>0</HiddenSlides>
  <MMClips>3</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57</vt:i4>
      </vt:variant>
    </vt:vector>
  </HeadingPairs>
  <TitlesOfParts>
    <vt:vector size="73" baseType="lpstr">
      <vt:lpstr>Malgun Gothic</vt:lpstr>
      <vt:lpstr>Aptos</vt:lpstr>
      <vt:lpstr>Aptos Display</vt:lpstr>
      <vt:lpstr>Arial</vt:lpstr>
      <vt:lpstr>Calibri</vt:lpstr>
      <vt:lpstr>Consolas</vt:lpstr>
      <vt:lpstr>Open Sans ExtraBold</vt:lpstr>
      <vt:lpstr>Open Sans Light</vt:lpstr>
      <vt:lpstr>Open Sans SemiBold</vt:lpstr>
      <vt:lpstr>Segoe UI</vt:lpstr>
      <vt:lpstr>Segoe UI Light</vt:lpstr>
      <vt:lpstr>Segoe UI Semibold</vt:lpstr>
      <vt:lpstr>SFMono-Regular</vt:lpstr>
      <vt:lpstr>Space Grotesk Medium</vt:lpstr>
      <vt:lpstr>Wingdings</vt:lpstr>
      <vt:lpstr>office theme</vt:lpstr>
      <vt:lpstr>PowerPoint Presentation</vt:lpstr>
      <vt:lpstr>PowerPoint Presentation</vt:lpstr>
      <vt:lpstr>.NET 통합 플랫폼</vt:lpstr>
      <vt:lpstr>PowerPoint Presentation</vt:lpstr>
      <vt:lpstr>.NET 8 에서 제공하는 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Developer Dashboard 통합</vt:lpstr>
      <vt:lpstr>PowerPoint Presentation</vt:lpstr>
      <vt:lpstr>Before</vt:lpstr>
      <vt:lpstr>PowerPoint Presentation</vt:lpstr>
      <vt:lpstr>After</vt:lpstr>
      <vt:lpstr>DEMO</vt:lpstr>
      <vt:lpstr>Q&amp;A</vt:lpstr>
      <vt:lpstr>.NET Aspire와 Visual Studio의 통합</vt:lpstr>
      <vt:lpstr>PowerPoint Presentation</vt:lpstr>
      <vt:lpstr>Before</vt:lpstr>
      <vt:lpstr>PowerPoint Presentation</vt:lpstr>
      <vt:lpstr>커넥션 스트링 자동 생성 😀</vt:lpstr>
      <vt:lpstr>DEMO</vt:lpstr>
      <vt:lpstr>Q&amp;A</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2024-06-27T17:40:57Z</dcterms:modified>
</cp:coreProperties>
</file>